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Prata" pitchFamily="2" charset="0"/>
      <p:regular r:id="rId13"/>
    </p:embeddedFont>
    <p:embeddedFont>
      <p:font typeface="Raleway" panose="020000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1.fntdata" /><Relationship Id="rId1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notesMaster" Target="notesMasters/notesMaster1.xml" /><Relationship Id="rId17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presProps" Target="pres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0633BC-5E56-6D4A-9FF4-D8F6A7AA84D9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4E78FA-8FD0-364F-A78A-152932EC8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284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 /><Relationship Id="rId7" Type="http://schemas.openxmlformats.org/officeDocument/2006/relationships/image" Target="../media/image22.png" /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11.xml" /><Relationship Id="rId6" Type="http://schemas.openxmlformats.org/officeDocument/2006/relationships/image" Target="../media/image21.png" /><Relationship Id="rId5" Type="http://schemas.openxmlformats.org/officeDocument/2006/relationships/image" Target="../media/image20.png" /><Relationship Id="rId4" Type="http://schemas.openxmlformats.org/officeDocument/2006/relationships/image" Target="../media/image19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 /><Relationship Id="rId3" Type="http://schemas.openxmlformats.org/officeDocument/2006/relationships/image" Target="../media/image5.png" /><Relationship Id="rId7" Type="http://schemas.openxmlformats.org/officeDocument/2006/relationships/image" Target="../media/image9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4.xml" /><Relationship Id="rId6" Type="http://schemas.openxmlformats.org/officeDocument/2006/relationships/image" Target="../media/image8.png" /><Relationship Id="rId5" Type="http://schemas.openxmlformats.org/officeDocument/2006/relationships/image" Target="../media/image7.png" /><Relationship Id="rId4" Type="http://schemas.openxmlformats.org/officeDocument/2006/relationships/image" Target="../media/image6.png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5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13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8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9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0.xml" /><Relationship Id="rId4" Type="http://schemas.openxmlformats.org/officeDocument/2006/relationships/image" Target="../media/image17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8706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AI-Based Cancer Classification and Prediction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724876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Revolutionizing Healthcare Through Machine Learning and Deep Learning</a:t>
            </a:r>
            <a:endParaRPr lang="en-US" sz="15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597AA1-9C03-5244-13C8-DE4E31EB2E1F}"/>
              </a:ext>
            </a:extLst>
          </p:cNvPr>
          <p:cNvSpPr txBox="1"/>
          <p:nvPr/>
        </p:nvSpPr>
        <p:spPr>
          <a:xfrm>
            <a:off x="5260647" y="7627217"/>
            <a:ext cx="44173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2000" b="1" dirty="0">
                <a:solidFill>
                  <a:schemeClr val="bg1"/>
                </a:solidFill>
                <a:latin typeface="Amasis MT Pro" panose="02040504050005020304" pitchFamily="18" charset="0"/>
              </a:rPr>
              <a:t> </a:t>
            </a:r>
            <a:r>
              <a:rPr lang="en-IN" sz="2000" b="1" dirty="0" err="1">
                <a:solidFill>
                  <a:schemeClr val="bg1"/>
                </a:solidFill>
                <a:latin typeface="Amasis MT Pro" panose="02040504050005020304" pitchFamily="18" charset="0"/>
              </a:rPr>
              <a:t>Supriya</a:t>
            </a:r>
            <a:r>
              <a:rPr lang="en-IN" sz="2000" b="1" dirty="0">
                <a:solidFill>
                  <a:schemeClr val="bg1"/>
                </a:solidFill>
                <a:latin typeface="Amasis MT Pro" panose="02040504050005020304" pitchFamily="18" charset="0"/>
              </a:rPr>
              <a:t> </a:t>
            </a:r>
            <a:r>
              <a:rPr lang="en-IN" sz="2000" b="1" dirty="0" err="1">
                <a:solidFill>
                  <a:schemeClr val="bg1"/>
                </a:solidFill>
                <a:latin typeface="Amasis MT Pro" panose="02040504050005020304" pitchFamily="18" charset="0"/>
              </a:rPr>
              <a:t>Sahu</a:t>
            </a:r>
            <a:r>
              <a:rPr lang="en-IN" sz="2000" b="1" dirty="0">
                <a:solidFill>
                  <a:schemeClr val="bg1"/>
                </a:solidFill>
                <a:latin typeface="Amasis MT Pro" panose="02040504050005020304" pitchFamily="18" charset="0"/>
              </a:rPr>
              <a:t>- 322129512056</a:t>
            </a:r>
            <a:endParaRPr lang="en-US" sz="2000" b="1" dirty="0">
              <a:solidFill>
                <a:schemeClr val="bg1"/>
              </a:solidFill>
              <a:latin typeface="Amasis MT Pro" panose="020405040500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BBE675B-8895-5988-8B47-24ED8A0CC25B}"/>
              </a:ext>
            </a:extLst>
          </p:cNvPr>
          <p:cNvSpPr/>
          <p:nvPr/>
        </p:nvSpPr>
        <p:spPr>
          <a:xfrm>
            <a:off x="0" y="0"/>
            <a:ext cx="14734886" cy="82296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7803" y="793552"/>
            <a:ext cx="6693456" cy="587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Future Vision and Conclusion</a:t>
            </a:r>
            <a:endParaRPr lang="en-US" sz="3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7803" y="1662351"/>
            <a:ext cx="939284" cy="112716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64849" y="1850112"/>
            <a:ext cx="2388513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Real-time Integration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7364849" y="2256234"/>
            <a:ext cx="6514148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Deploy models in hospitals for immediate cancer screening assistance</a:t>
            </a:r>
            <a:endParaRPr lang="en-US" sz="14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7803" y="2789515"/>
            <a:ext cx="939284" cy="112716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364849" y="2977277"/>
            <a:ext cx="3022640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Multi-cancer Classification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7364849" y="3383399"/>
            <a:ext cx="6514148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Expand to identify multiple cancer types from various data formats</a:t>
            </a:r>
            <a:endParaRPr lang="en-US" sz="14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7803" y="3916680"/>
            <a:ext cx="939284" cy="112716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364849" y="4104442"/>
            <a:ext cx="2348270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Remote Diagnostics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7364849" y="4510564"/>
            <a:ext cx="6514148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Enable rural diagnostics through mobile AI applications</a:t>
            </a:r>
            <a:endParaRPr lang="en-US" sz="1450" dirty="0"/>
          </a:p>
        </p:txBody>
      </p:sp>
      <p:sp>
        <p:nvSpPr>
          <p:cNvPr id="13" name="Shape 7"/>
          <p:cNvSpPr/>
          <p:nvPr/>
        </p:nvSpPr>
        <p:spPr>
          <a:xfrm>
            <a:off x="6237803" y="5255181"/>
            <a:ext cx="7641193" cy="2180868"/>
          </a:xfrm>
          <a:prstGeom prst="roundRect">
            <a:avLst>
              <a:gd name="adj" fmla="val 1292"/>
            </a:avLst>
          </a:prstGeom>
          <a:solidFill>
            <a:srgbClr val="183A13"/>
          </a:solidFill>
          <a:ln/>
        </p:spPr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25565" y="5505331"/>
            <a:ext cx="293489" cy="234791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6906816" y="5489853"/>
            <a:ext cx="2348270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Success</a:t>
            </a:r>
            <a:endParaRPr lang="en-US" sz="1800" dirty="0"/>
          </a:p>
        </p:txBody>
      </p:sp>
      <p:sp>
        <p:nvSpPr>
          <p:cNvPr id="16" name="Text 9"/>
          <p:cNvSpPr/>
          <p:nvPr/>
        </p:nvSpPr>
        <p:spPr>
          <a:xfrm>
            <a:off x="6906816" y="5971103"/>
            <a:ext cx="6784419" cy="1202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 successfully developed an AI-based cancer classification system achieving </a:t>
            </a:r>
            <a:r>
              <a:rPr lang="en-US" sz="1450" b="1" dirty="0">
                <a:solidFill>
                  <a:srgbClr val="EEE27D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98.25% accuracy</a:t>
            </a:r>
            <a:r>
              <a:rPr lang="en-US" sz="145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, surpassing manual diagnosis capabilities and providing a strong foundation for AI-powered diagnostic tools that will improve patient outcomes through early and accurate cancer detection.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C79A948-07D0-8DB5-F1CF-41EEB6C0E962}"/>
              </a:ext>
            </a:extLst>
          </p:cNvPr>
          <p:cNvSpPr/>
          <p:nvPr/>
        </p:nvSpPr>
        <p:spPr>
          <a:xfrm>
            <a:off x="5486399" y="0"/>
            <a:ext cx="9038473" cy="82296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46810"/>
            <a:ext cx="528887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Critical Challenge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280190" y="2064544"/>
            <a:ext cx="3679031" cy="3041333"/>
          </a:xfrm>
          <a:prstGeom prst="roundRect">
            <a:avLst>
              <a:gd name="adj" fmla="val 979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6478548" y="2262902"/>
            <a:ext cx="3282315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Manual Diagnosis Problems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478548" y="3002280"/>
            <a:ext cx="3282315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Traditional cancer diagnosis relies on visual inspection of histopathological images by pathologists, which is time-consuming, subjective, and prone to errors.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10157579" y="2064544"/>
            <a:ext cx="3679031" cy="3041333"/>
          </a:xfrm>
          <a:prstGeom prst="roundRect">
            <a:avLst>
              <a:gd name="adj" fmla="val 979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10355937" y="226290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Impact on Patients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355937" y="2692122"/>
            <a:ext cx="3282315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Delayed or inaccurate diagnoses directly impact patient outcomes, making automated systems crucial for faster, more reliable cancer detection.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280190" y="5304234"/>
            <a:ext cx="7556421" cy="1778556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6478548" y="5502593"/>
            <a:ext cx="367498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Healthcare Professional Needs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478548" y="5944254"/>
            <a:ext cx="7159704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Pathologists, oncologists, and radiologists need decision support tools that provide accuracy, speed, interpretability, and seamless integration into clinical workflows.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33DFBF4B-E9F3-D3BE-8BF2-B5FB740429B9}"/>
              </a:ext>
            </a:extLst>
          </p:cNvPr>
          <p:cNvSpPr/>
          <p:nvPr/>
        </p:nvSpPr>
        <p:spPr>
          <a:xfrm>
            <a:off x="-158750" y="-41790"/>
            <a:ext cx="14908068" cy="827139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558403" y="383858"/>
            <a:ext cx="6328648" cy="436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Comprehensive Solution Architecture</a:t>
            </a:r>
            <a:endParaRPr lang="en-US" sz="27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403" y="1099423"/>
            <a:ext cx="13513594" cy="7674412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2873" y="5036466"/>
            <a:ext cx="402701" cy="40270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5922" y="6836037"/>
            <a:ext cx="3020259" cy="37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Acquisition</a:t>
            </a:r>
            <a:endParaRPr lang="en-US" sz="1350" dirty="0"/>
          </a:p>
        </p:txBody>
      </p:sp>
      <p:sp>
        <p:nvSpPr>
          <p:cNvPr id="6" name="Text 2"/>
          <p:cNvSpPr/>
          <p:nvPr/>
        </p:nvSpPr>
        <p:spPr>
          <a:xfrm>
            <a:off x="878535" y="7320956"/>
            <a:ext cx="3235033" cy="60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Collects imaging and clinical records</a:t>
            </a:r>
            <a:endParaRPr lang="en-US" sz="10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5657" y="4459260"/>
            <a:ext cx="402701" cy="40270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15552" y="1948041"/>
            <a:ext cx="3020259" cy="37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Preprocessing</a:t>
            </a:r>
            <a:endParaRPr lang="en-US" sz="1350" dirty="0"/>
          </a:p>
        </p:txBody>
      </p:sp>
      <p:sp>
        <p:nvSpPr>
          <p:cNvPr id="9" name="Text 4"/>
          <p:cNvSpPr/>
          <p:nvPr/>
        </p:nvSpPr>
        <p:spPr>
          <a:xfrm>
            <a:off x="3308166" y="2432960"/>
            <a:ext cx="3235033" cy="60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Normalize, augment, and anonymize inputs</a:t>
            </a:r>
            <a:endParaRPr lang="en-US" sz="10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38441" y="5036466"/>
            <a:ext cx="402701" cy="40270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791490" y="6836037"/>
            <a:ext cx="3020260" cy="37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ML &amp; DL Core</a:t>
            </a:r>
            <a:endParaRPr lang="en-US" sz="1350" dirty="0"/>
          </a:p>
        </p:txBody>
      </p:sp>
      <p:sp>
        <p:nvSpPr>
          <p:cNvPr id="12" name="Text 6"/>
          <p:cNvSpPr/>
          <p:nvPr/>
        </p:nvSpPr>
        <p:spPr>
          <a:xfrm>
            <a:off x="5684103" y="7320956"/>
            <a:ext cx="3235034" cy="60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Feature extraction and model inference</a:t>
            </a:r>
            <a:endParaRPr lang="en-US" sz="10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41226" y="4459260"/>
            <a:ext cx="402701" cy="40270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8151697" y="1948041"/>
            <a:ext cx="3158897" cy="37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Training &amp; Evaluation</a:t>
            </a:r>
            <a:endParaRPr lang="en-US" sz="1350" dirty="0"/>
          </a:p>
        </p:txBody>
      </p:sp>
      <p:sp>
        <p:nvSpPr>
          <p:cNvPr id="15" name="Text 8"/>
          <p:cNvSpPr/>
          <p:nvPr/>
        </p:nvSpPr>
        <p:spPr>
          <a:xfrm>
            <a:off x="8113734" y="2432960"/>
            <a:ext cx="3235033" cy="60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 optimization and validation metrics</a:t>
            </a:r>
            <a:endParaRPr lang="en-US" sz="1050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944010" y="5036466"/>
            <a:ext cx="402702" cy="402701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10623905" y="6836037"/>
            <a:ext cx="3020259" cy="37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Explainable AI</a:t>
            </a:r>
            <a:endParaRPr lang="en-US" sz="1350" dirty="0"/>
          </a:p>
        </p:txBody>
      </p:sp>
      <p:sp>
        <p:nvSpPr>
          <p:cNvPr id="18" name="Text 10"/>
          <p:cNvSpPr/>
          <p:nvPr/>
        </p:nvSpPr>
        <p:spPr>
          <a:xfrm>
            <a:off x="10516518" y="7320956"/>
            <a:ext cx="3235033" cy="60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Generate interpretable model explanations</a:t>
            </a:r>
            <a:endParaRPr lang="en-US" sz="1050" dirty="0"/>
          </a:p>
        </p:txBody>
      </p:sp>
      <p:sp>
        <p:nvSpPr>
          <p:cNvPr id="19" name="Text 11"/>
          <p:cNvSpPr/>
          <p:nvPr/>
        </p:nvSpPr>
        <p:spPr>
          <a:xfrm>
            <a:off x="784345" y="7817483"/>
            <a:ext cx="13513594" cy="223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modular, scalable system integrates seamlessly with existing hospital information systems while providing advanced AI-powered diagnostic assistance to healthcare professionals.</a:t>
            </a:r>
            <a:endParaRPr lang="en-US" sz="10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296F3D73-F7FA-9670-5A2E-CAA8B126C8E7}"/>
              </a:ext>
            </a:extLst>
          </p:cNvPr>
          <p:cNvSpPr/>
          <p:nvPr/>
        </p:nvSpPr>
        <p:spPr>
          <a:xfrm>
            <a:off x="-14830" y="-12708"/>
            <a:ext cx="14645229" cy="8242307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721043" y="495657"/>
            <a:ext cx="7180659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Implementation Timeline</a:t>
            </a:r>
            <a:endParaRPr lang="en-US" sz="3500" dirty="0"/>
          </a:p>
        </p:txBody>
      </p:sp>
      <p:sp>
        <p:nvSpPr>
          <p:cNvPr id="3" name="Shape 1"/>
          <p:cNvSpPr/>
          <p:nvPr/>
        </p:nvSpPr>
        <p:spPr>
          <a:xfrm>
            <a:off x="7303770" y="1419463"/>
            <a:ext cx="22860" cy="6315194"/>
          </a:xfrm>
          <a:prstGeom prst="roundRect">
            <a:avLst>
              <a:gd name="adj" fmla="val 118294"/>
            </a:avLst>
          </a:prstGeom>
          <a:solidFill>
            <a:srgbClr val="535455"/>
          </a:solidFill>
          <a:ln/>
        </p:spPr>
      </p:sp>
      <p:sp>
        <p:nvSpPr>
          <p:cNvPr id="4" name="Shape 2"/>
          <p:cNvSpPr/>
          <p:nvPr/>
        </p:nvSpPr>
        <p:spPr>
          <a:xfrm>
            <a:off x="6594515" y="1610797"/>
            <a:ext cx="540782" cy="22860"/>
          </a:xfrm>
          <a:prstGeom prst="roundRect">
            <a:avLst>
              <a:gd name="adj" fmla="val 118294"/>
            </a:avLst>
          </a:prstGeom>
          <a:solidFill>
            <a:srgbClr val="535455"/>
          </a:solidFill>
          <a:ln/>
        </p:spPr>
      </p:sp>
      <p:sp>
        <p:nvSpPr>
          <p:cNvPr id="5" name="Shape 3"/>
          <p:cNvSpPr/>
          <p:nvPr/>
        </p:nvSpPr>
        <p:spPr>
          <a:xfrm>
            <a:off x="7112437" y="1419463"/>
            <a:ext cx="405527" cy="4055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6" name="Text 4"/>
          <p:cNvSpPr/>
          <p:nvPr/>
        </p:nvSpPr>
        <p:spPr>
          <a:xfrm>
            <a:off x="7180005" y="1453217"/>
            <a:ext cx="270391" cy="338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3432215" y="1481376"/>
            <a:ext cx="2981682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Weeks 1-2: Project Initiation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21043" y="1871186"/>
            <a:ext cx="5692854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Literature review, requirement gathering, and detailed project planning with timeline finalization.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7495103" y="2692360"/>
            <a:ext cx="540782" cy="22860"/>
          </a:xfrm>
          <a:prstGeom prst="roundRect">
            <a:avLst>
              <a:gd name="adj" fmla="val 118294"/>
            </a:avLst>
          </a:prstGeom>
          <a:solidFill>
            <a:srgbClr val="535455"/>
          </a:solidFill>
          <a:ln/>
        </p:spPr>
      </p:sp>
      <p:sp>
        <p:nvSpPr>
          <p:cNvPr id="10" name="Shape 8"/>
          <p:cNvSpPr/>
          <p:nvPr/>
        </p:nvSpPr>
        <p:spPr>
          <a:xfrm>
            <a:off x="7112437" y="2501027"/>
            <a:ext cx="405527" cy="4055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1" name="Text 9"/>
          <p:cNvSpPr/>
          <p:nvPr/>
        </p:nvSpPr>
        <p:spPr>
          <a:xfrm>
            <a:off x="7180005" y="2534781"/>
            <a:ext cx="270391" cy="338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8216503" y="2562939"/>
            <a:ext cx="3108484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Weeks 3-4: Data Preparation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8216503" y="2952750"/>
            <a:ext cx="5692854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Dataset identification, collection, cleaning, normalization, and augmentation for model training.</a:t>
            </a:r>
            <a:endParaRPr lang="en-US" sz="1400" dirty="0"/>
          </a:p>
        </p:txBody>
      </p:sp>
      <p:sp>
        <p:nvSpPr>
          <p:cNvPr id="14" name="Shape 12"/>
          <p:cNvSpPr/>
          <p:nvPr/>
        </p:nvSpPr>
        <p:spPr>
          <a:xfrm>
            <a:off x="6594515" y="3624620"/>
            <a:ext cx="540782" cy="22860"/>
          </a:xfrm>
          <a:prstGeom prst="roundRect">
            <a:avLst>
              <a:gd name="adj" fmla="val 118294"/>
            </a:avLst>
          </a:prstGeom>
          <a:solidFill>
            <a:srgbClr val="535455"/>
          </a:solidFill>
          <a:ln/>
        </p:spPr>
      </p:sp>
      <p:sp>
        <p:nvSpPr>
          <p:cNvPr id="15" name="Shape 13"/>
          <p:cNvSpPr/>
          <p:nvPr/>
        </p:nvSpPr>
        <p:spPr>
          <a:xfrm>
            <a:off x="7112437" y="3433286"/>
            <a:ext cx="405527" cy="4055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6" name="Text 14"/>
          <p:cNvSpPr/>
          <p:nvPr/>
        </p:nvSpPr>
        <p:spPr>
          <a:xfrm>
            <a:off x="7180005" y="3467040"/>
            <a:ext cx="270391" cy="338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100" dirty="0"/>
          </a:p>
        </p:txBody>
      </p:sp>
      <p:sp>
        <p:nvSpPr>
          <p:cNvPr id="17" name="Text 15"/>
          <p:cNvSpPr/>
          <p:nvPr/>
        </p:nvSpPr>
        <p:spPr>
          <a:xfrm>
            <a:off x="2957155" y="3495199"/>
            <a:ext cx="3456742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Weeks 5-8: Model Development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21043" y="3885009"/>
            <a:ext cx="5692854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Implementation of ML and DL models, followed by comprehensive training and hyperparameter tuning.</a:t>
            </a:r>
            <a:endParaRPr lang="en-US" sz="1400" dirty="0"/>
          </a:p>
        </p:txBody>
      </p:sp>
      <p:sp>
        <p:nvSpPr>
          <p:cNvPr id="19" name="Shape 17"/>
          <p:cNvSpPr/>
          <p:nvPr/>
        </p:nvSpPr>
        <p:spPr>
          <a:xfrm>
            <a:off x="7495103" y="4556998"/>
            <a:ext cx="540782" cy="22860"/>
          </a:xfrm>
          <a:prstGeom prst="roundRect">
            <a:avLst>
              <a:gd name="adj" fmla="val 118294"/>
            </a:avLst>
          </a:prstGeom>
          <a:solidFill>
            <a:srgbClr val="535455"/>
          </a:solidFill>
          <a:ln/>
        </p:spPr>
      </p:sp>
      <p:sp>
        <p:nvSpPr>
          <p:cNvPr id="20" name="Shape 18"/>
          <p:cNvSpPr/>
          <p:nvPr/>
        </p:nvSpPr>
        <p:spPr>
          <a:xfrm>
            <a:off x="7112437" y="4365665"/>
            <a:ext cx="405527" cy="4055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21" name="Text 19"/>
          <p:cNvSpPr/>
          <p:nvPr/>
        </p:nvSpPr>
        <p:spPr>
          <a:xfrm>
            <a:off x="7180005" y="4399419"/>
            <a:ext cx="270391" cy="338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100" dirty="0"/>
          </a:p>
        </p:txBody>
      </p:sp>
      <p:sp>
        <p:nvSpPr>
          <p:cNvPr id="22" name="Text 20"/>
          <p:cNvSpPr/>
          <p:nvPr/>
        </p:nvSpPr>
        <p:spPr>
          <a:xfrm>
            <a:off x="8216503" y="4427577"/>
            <a:ext cx="2495550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Weeks 9-10: Evaluation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8216503" y="4817388"/>
            <a:ext cx="5692854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Performance evaluation using test data and selection of best performing models for deployment.</a:t>
            </a:r>
            <a:endParaRPr lang="en-US" sz="1400" dirty="0"/>
          </a:p>
        </p:txBody>
      </p:sp>
      <p:sp>
        <p:nvSpPr>
          <p:cNvPr id="24" name="Shape 22"/>
          <p:cNvSpPr/>
          <p:nvPr/>
        </p:nvSpPr>
        <p:spPr>
          <a:xfrm>
            <a:off x="6594515" y="5489377"/>
            <a:ext cx="540782" cy="22860"/>
          </a:xfrm>
          <a:prstGeom prst="roundRect">
            <a:avLst>
              <a:gd name="adj" fmla="val 118294"/>
            </a:avLst>
          </a:prstGeom>
          <a:solidFill>
            <a:srgbClr val="535455"/>
          </a:solidFill>
          <a:ln/>
        </p:spPr>
      </p:sp>
      <p:sp>
        <p:nvSpPr>
          <p:cNvPr id="25" name="Shape 23"/>
          <p:cNvSpPr/>
          <p:nvPr/>
        </p:nvSpPr>
        <p:spPr>
          <a:xfrm>
            <a:off x="7112437" y="5298043"/>
            <a:ext cx="405527" cy="4055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26" name="Text 24"/>
          <p:cNvSpPr/>
          <p:nvPr/>
        </p:nvSpPr>
        <p:spPr>
          <a:xfrm>
            <a:off x="7180005" y="5331797"/>
            <a:ext cx="270391" cy="338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5</a:t>
            </a:r>
            <a:endParaRPr lang="en-US" sz="2100" dirty="0"/>
          </a:p>
        </p:txBody>
      </p:sp>
      <p:sp>
        <p:nvSpPr>
          <p:cNvPr id="27" name="Text 25"/>
          <p:cNvSpPr/>
          <p:nvPr/>
        </p:nvSpPr>
        <p:spPr>
          <a:xfrm>
            <a:off x="3890010" y="5359956"/>
            <a:ext cx="2523887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Weeks 11-12: Integration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721043" y="5749766"/>
            <a:ext cx="5692854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User interface development and integration with mock clinical workflow systems.</a:t>
            </a:r>
            <a:endParaRPr lang="en-US" sz="1400" dirty="0"/>
          </a:p>
        </p:txBody>
      </p:sp>
      <p:sp>
        <p:nvSpPr>
          <p:cNvPr id="29" name="Shape 27"/>
          <p:cNvSpPr/>
          <p:nvPr/>
        </p:nvSpPr>
        <p:spPr>
          <a:xfrm>
            <a:off x="7495103" y="6421755"/>
            <a:ext cx="540782" cy="22860"/>
          </a:xfrm>
          <a:prstGeom prst="roundRect">
            <a:avLst>
              <a:gd name="adj" fmla="val 118294"/>
            </a:avLst>
          </a:prstGeom>
          <a:solidFill>
            <a:srgbClr val="535455"/>
          </a:solidFill>
          <a:ln/>
        </p:spPr>
      </p:sp>
      <p:sp>
        <p:nvSpPr>
          <p:cNvPr id="30" name="Shape 28"/>
          <p:cNvSpPr/>
          <p:nvPr/>
        </p:nvSpPr>
        <p:spPr>
          <a:xfrm>
            <a:off x="7112437" y="6230422"/>
            <a:ext cx="405527" cy="4055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31" name="Text 29"/>
          <p:cNvSpPr/>
          <p:nvPr/>
        </p:nvSpPr>
        <p:spPr>
          <a:xfrm>
            <a:off x="7180005" y="6264176"/>
            <a:ext cx="270391" cy="338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6</a:t>
            </a:r>
            <a:endParaRPr lang="en-US" sz="2100" dirty="0"/>
          </a:p>
        </p:txBody>
      </p:sp>
      <p:sp>
        <p:nvSpPr>
          <p:cNvPr id="32" name="Text 30"/>
          <p:cNvSpPr/>
          <p:nvPr/>
        </p:nvSpPr>
        <p:spPr>
          <a:xfrm>
            <a:off x="8216503" y="6292334"/>
            <a:ext cx="2667714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Weeks 13-14: Finalization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8216503" y="6682145"/>
            <a:ext cx="5692854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Final report preparation and comprehensive project presentation with demonstration.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7546B42-5259-F218-A2AD-35ECAD04C60D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739735" y="508516"/>
            <a:ext cx="9495473" cy="577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Dataset Analysis: Breast Cancer Wisconsin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739735" y="1548646"/>
            <a:ext cx="2588181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Dataset Characteristics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739735" y="2022515"/>
            <a:ext cx="7710011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Total Samples:</a:t>
            </a: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569 instances from University of Wisconsin Hospitals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739735" y="2382917"/>
            <a:ext cx="7710011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Features:</a:t>
            </a: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30 numerical features from digitized FNA images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739735" y="2743319"/>
            <a:ext cx="7710011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Classes:</a:t>
            </a: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Malignant (212 samples, 37.3%) vs Benign (357 samples, 62.7%)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739735" y="3103721"/>
            <a:ext cx="7710011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Quality:</a:t>
            </a: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No missing values, high data integrity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739735" y="3584377"/>
            <a:ext cx="2570083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Feature Categories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739735" y="4058245"/>
            <a:ext cx="7710011" cy="887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Features include radius, texture, perimeter, area, smoothness, compactness, concavity, concave points, symmetry, and fractal dimension - each measured as mean, standard error, and worst values.</a:t>
            </a:r>
            <a:endParaRPr lang="en-US" sz="14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8613" y="1571744"/>
            <a:ext cx="4989552" cy="4989552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8908613" y="6769298"/>
            <a:ext cx="4989552" cy="887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dataset provides comprehensive morphological measurements that enable precise cancer classification through advanced machine learning techniques.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750F6616-BBC5-013B-BD0E-7E4E12D9381F}"/>
              </a:ext>
            </a:extLst>
          </p:cNvPr>
          <p:cNvSpPr/>
          <p:nvPr/>
        </p:nvSpPr>
        <p:spPr>
          <a:xfrm>
            <a:off x="5486400" y="0"/>
            <a:ext cx="9144000" cy="82296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5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8869" y="482918"/>
            <a:ext cx="5985153" cy="548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Preprocessing Pipeline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188869" y="1295162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01</a:t>
            </a:r>
            <a:endParaRPr lang="en-US" sz="13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869" y="1570792"/>
            <a:ext cx="7739062" cy="2286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88869" y="1704261"/>
            <a:ext cx="3061811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Loading and Inspection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6188869" y="2084070"/>
            <a:ext cx="7739062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Comprehensive dataset loading with initial quality assessment and feature analysis to understand data structure and characteristics.</a:t>
            </a:r>
            <a:endParaRPr lang="en-US" sz="1350" dirty="0"/>
          </a:p>
        </p:txBody>
      </p:sp>
      <p:sp>
        <p:nvSpPr>
          <p:cNvPr id="8" name="Text 4"/>
          <p:cNvSpPr/>
          <p:nvPr/>
        </p:nvSpPr>
        <p:spPr>
          <a:xfrm>
            <a:off x="6188869" y="2953345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02</a:t>
            </a:r>
            <a:endParaRPr lang="en-US" sz="13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869" y="3208615"/>
            <a:ext cx="7739062" cy="2286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188869" y="3362444"/>
            <a:ext cx="3675578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Feature Scaling and Normalization</a:t>
            </a:r>
            <a:endParaRPr lang="en-US" sz="1700" dirty="0"/>
          </a:p>
        </p:txBody>
      </p:sp>
      <p:sp>
        <p:nvSpPr>
          <p:cNvPr id="11" name="Text 6"/>
          <p:cNvSpPr/>
          <p:nvPr/>
        </p:nvSpPr>
        <p:spPr>
          <a:xfrm>
            <a:off x="6188869" y="3742253"/>
            <a:ext cx="7739062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Applied StandardScaler to normalize all features, ensuring zero mean and unit variance for optimal model performance.</a:t>
            </a:r>
            <a:endParaRPr lang="en-US" sz="1350" dirty="0"/>
          </a:p>
        </p:txBody>
      </p:sp>
      <p:sp>
        <p:nvSpPr>
          <p:cNvPr id="12" name="Text 7"/>
          <p:cNvSpPr/>
          <p:nvPr/>
        </p:nvSpPr>
        <p:spPr>
          <a:xfrm>
            <a:off x="6188869" y="4611529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03</a:t>
            </a:r>
            <a:endParaRPr lang="en-US" sz="13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869" y="4849178"/>
            <a:ext cx="7739062" cy="2286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188869" y="5020628"/>
            <a:ext cx="2642830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Stratified Train-Test Split</a:t>
            </a:r>
            <a:endParaRPr lang="en-US" sz="1700" dirty="0"/>
          </a:p>
        </p:txBody>
      </p:sp>
      <p:sp>
        <p:nvSpPr>
          <p:cNvPr id="15" name="Text 9"/>
          <p:cNvSpPr/>
          <p:nvPr/>
        </p:nvSpPr>
        <p:spPr>
          <a:xfrm>
            <a:off x="6188869" y="5400437"/>
            <a:ext cx="7739062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Implemented 80-20 split maintaining class distribution: 455 training samples, 114 test samples with proper stratification.</a:t>
            </a:r>
            <a:endParaRPr lang="en-US" sz="1350" dirty="0"/>
          </a:p>
        </p:txBody>
      </p:sp>
      <p:sp>
        <p:nvSpPr>
          <p:cNvPr id="16" name="Text 10"/>
          <p:cNvSpPr/>
          <p:nvPr/>
        </p:nvSpPr>
        <p:spPr>
          <a:xfrm>
            <a:off x="6188869" y="6269712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04</a:t>
            </a:r>
            <a:endParaRPr lang="en-US" sz="135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869" y="6489859"/>
            <a:ext cx="7739062" cy="22860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6188869" y="6678811"/>
            <a:ext cx="2195513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Quality Validation</a:t>
            </a:r>
            <a:endParaRPr lang="en-US" sz="1700" dirty="0"/>
          </a:p>
        </p:txBody>
      </p:sp>
      <p:sp>
        <p:nvSpPr>
          <p:cNvPr id="19" name="Text 12"/>
          <p:cNvSpPr/>
          <p:nvPr/>
        </p:nvSpPr>
        <p:spPr>
          <a:xfrm>
            <a:off x="6188869" y="7058620"/>
            <a:ext cx="7739062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Comprehensive data quality assessment confirming 100% completeness, consistent measurement units, and biological validity.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9CCF2D-EF48-544E-2428-EAF6927B88A3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566857" y="389692"/>
            <a:ext cx="6622018" cy="442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Machine Learning Model Performance</a:t>
            </a:r>
            <a:endParaRPr lang="en-US" sz="2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531" y="586559"/>
            <a:ext cx="13496687" cy="755808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81062" y="7932035"/>
            <a:ext cx="13496687" cy="226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Logistic Regression and Support Vector Machine achieved exceptional performance with 98.25% accuracy, demonstrating that linear models can be highly effective for cancer classification tasks.</a:t>
            </a:r>
            <a:endParaRPr lang="en-US" sz="1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D677FFE-49E6-1D89-C1EF-261688FABE3F}"/>
              </a:ext>
            </a:extLst>
          </p:cNvPr>
          <p:cNvSpPr/>
          <p:nvPr/>
        </p:nvSpPr>
        <p:spPr>
          <a:xfrm>
            <a:off x="1" y="0"/>
            <a:ext cx="9144000" cy="8229599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52061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Deep Learning Architecture Results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2889052"/>
            <a:ext cx="2353389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97.37%</a:t>
            </a:r>
            <a:endParaRPr lang="en-US" sz="5150" dirty="0"/>
          </a:p>
        </p:txBody>
      </p:sp>
      <p:sp>
        <p:nvSpPr>
          <p:cNvPr id="5" name="Text 2"/>
          <p:cNvSpPr/>
          <p:nvPr/>
        </p:nvSpPr>
        <p:spPr>
          <a:xfrm>
            <a:off x="793790" y="3792022"/>
            <a:ext cx="2353389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Deep DNN Accuracy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793790" y="4531400"/>
            <a:ext cx="2353389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Advanced architecture with batch normalization achieved competitive performance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3395186" y="2889052"/>
            <a:ext cx="2353508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99.54%</a:t>
            </a:r>
            <a:endParaRPr lang="en-US" sz="5150" dirty="0"/>
          </a:p>
        </p:txBody>
      </p:sp>
      <p:sp>
        <p:nvSpPr>
          <p:cNvPr id="8" name="Text 5"/>
          <p:cNvSpPr/>
          <p:nvPr/>
        </p:nvSpPr>
        <p:spPr>
          <a:xfrm>
            <a:off x="3395186" y="3792022"/>
            <a:ext cx="235350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ROC-AUC Score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3395186" y="4221242"/>
            <a:ext cx="2353508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Regularized DNN demonstrated exceptional discriminative ability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5996702" y="2889052"/>
            <a:ext cx="2353389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5150" dirty="0"/>
          </a:p>
        </p:txBody>
      </p:sp>
      <p:sp>
        <p:nvSpPr>
          <p:cNvPr id="11" name="Text 8"/>
          <p:cNvSpPr/>
          <p:nvPr/>
        </p:nvSpPr>
        <p:spPr>
          <a:xfrm>
            <a:off x="5996702" y="3792022"/>
            <a:ext cx="235338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Neural Networks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5996702" y="4221242"/>
            <a:ext cx="2353389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Multiple architectures tested: Simple, Deep, Regularized, and Wide DNNs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793790" y="6024801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Deep learning models achieved competitive results with traditional ML approaches, with regularization techniques proving particularly effective for improving model performance and preventing overfitting.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116CB60-9133-C8E7-C17D-DEABF7746283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527923" y="363022"/>
            <a:ext cx="6475095" cy="412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Clinical Impact and Medical Significance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3029069" y="1980009"/>
            <a:ext cx="1623655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98.61%</a:t>
            </a:r>
            <a:endParaRPr lang="en-US" sz="2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0952" y="1155025"/>
            <a:ext cx="1980128" cy="198012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015972" y="3300055"/>
            <a:ext cx="1650087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Sensitivity (Recall)</a:t>
            </a:r>
            <a:endParaRPr lang="en-US" sz="1250" dirty="0"/>
          </a:p>
        </p:txBody>
      </p:sp>
      <p:sp>
        <p:nvSpPr>
          <p:cNvPr id="6" name="Text 3"/>
          <p:cNvSpPr/>
          <p:nvPr/>
        </p:nvSpPr>
        <p:spPr>
          <a:xfrm>
            <a:off x="527923" y="3638193"/>
            <a:ext cx="6626304" cy="211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Correctly identified malignant cases - crucial for cancer detection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3029069" y="4971336"/>
            <a:ext cx="1623655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98.61%</a:t>
            </a:r>
            <a:endParaRPr lang="en-US" sz="25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0952" y="4146352"/>
            <a:ext cx="1980128" cy="198012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015972" y="6291382"/>
            <a:ext cx="1650087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Precision</a:t>
            </a:r>
            <a:endParaRPr lang="en-US" sz="1250" dirty="0"/>
          </a:p>
        </p:txBody>
      </p:sp>
      <p:sp>
        <p:nvSpPr>
          <p:cNvPr id="10" name="Text 6"/>
          <p:cNvSpPr/>
          <p:nvPr/>
        </p:nvSpPr>
        <p:spPr>
          <a:xfrm>
            <a:off x="527923" y="6629519"/>
            <a:ext cx="6626304" cy="211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Accuracy when predicting malignancy - minimizes false alarms</a:t>
            </a:r>
            <a:endParaRPr lang="en-US" sz="1000" dirty="0"/>
          </a:p>
        </p:txBody>
      </p:sp>
      <p:sp>
        <p:nvSpPr>
          <p:cNvPr id="11" name="Text 7"/>
          <p:cNvSpPr/>
          <p:nvPr/>
        </p:nvSpPr>
        <p:spPr>
          <a:xfrm>
            <a:off x="527923" y="6989207"/>
            <a:ext cx="2614613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Superior to Human Performance</a:t>
            </a:r>
            <a:endParaRPr lang="en-US" sz="1250" dirty="0"/>
          </a:p>
        </p:txBody>
      </p:sp>
      <p:sp>
        <p:nvSpPr>
          <p:cNvPr id="12" name="Text 8"/>
          <p:cNvSpPr/>
          <p:nvPr/>
        </p:nvSpPr>
        <p:spPr>
          <a:xfrm>
            <a:off x="527923" y="7327344"/>
            <a:ext cx="6626304" cy="422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98.25% accuracy exceeds typical human pathologist accuracy of 85-95%, while providing consistent performance without fatigue or subjective variation.</a:t>
            </a:r>
            <a:endParaRPr lang="en-US" sz="100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3792" y="1122045"/>
            <a:ext cx="6626304" cy="662630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Likhita Neeraja Viswanadha</cp:lastModifiedBy>
  <cp:revision>3</cp:revision>
  <dcterms:created xsi:type="dcterms:W3CDTF">2025-09-15T05:07:45Z</dcterms:created>
  <dcterms:modified xsi:type="dcterms:W3CDTF">2025-09-23T05:59:58Z</dcterms:modified>
</cp:coreProperties>
</file>